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0" r:id="rId3"/>
    <p:sldId id="328" r:id="rId4"/>
    <p:sldId id="295" r:id="rId5"/>
    <p:sldId id="292" r:id="rId6"/>
    <p:sldId id="257" r:id="rId7"/>
    <p:sldId id="302" r:id="rId8"/>
    <p:sldId id="319" r:id="rId9"/>
    <p:sldId id="321" r:id="rId10"/>
    <p:sldId id="322" r:id="rId11"/>
    <p:sldId id="309" r:id="rId12"/>
    <p:sldId id="329" r:id="rId13"/>
    <p:sldId id="259" r:id="rId14"/>
    <p:sldId id="272" r:id="rId15"/>
    <p:sldId id="330" r:id="rId16"/>
    <p:sldId id="263" r:id="rId17"/>
    <p:sldId id="278" r:id="rId18"/>
    <p:sldId id="267" r:id="rId19"/>
    <p:sldId id="269" r:id="rId20"/>
    <p:sldId id="289" r:id="rId21"/>
    <p:sldId id="306" r:id="rId22"/>
    <p:sldId id="270" r:id="rId23"/>
    <p:sldId id="271" r:id="rId24"/>
    <p:sldId id="294" r:id="rId25"/>
    <p:sldId id="331" r:id="rId26"/>
    <p:sldId id="284" r:id="rId27"/>
    <p:sldId id="301" r:id="rId28"/>
    <p:sldId id="274" r:id="rId29"/>
    <p:sldId id="273" r:id="rId30"/>
    <p:sldId id="296" r:id="rId31"/>
    <p:sldId id="293" r:id="rId32"/>
    <p:sldId id="275" r:id="rId33"/>
    <p:sldId id="299" r:id="rId34"/>
    <p:sldId id="280" r:id="rId35"/>
    <p:sldId id="332" r:id="rId36"/>
    <p:sldId id="281" r:id="rId37"/>
    <p:sldId id="282" r:id="rId38"/>
    <p:sldId id="305" r:id="rId39"/>
    <p:sldId id="316" r:id="rId40"/>
    <p:sldId id="327" r:id="rId41"/>
    <p:sldId id="323" r:id="rId42"/>
    <p:sldId id="324" r:id="rId43"/>
    <p:sldId id="325" r:id="rId44"/>
    <p:sldId id="287" r:id="rId45"/>
    <p:sldId id="277" r:id="rId46"/>
    <p:sldId id="279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63DB-B504-4972-BC93-5AB70675AD71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D47EF-8673-4032-BA70-C84BE32B6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0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64B0D-4214-42C1-A1D0-C96E919352B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438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64B0D-4214-42C1-A1D0-C96E919352BF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142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0B77-C997-4DA4-98AE-C1F3E1C08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0FC0A-07AC-4211-AFC2-65933E85E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8753-6F46-4B75-9530-66A08A55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92CB4-7A06-435C-B377-9FEB79BE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0B2ED-CB6E-4CCE-BF4C-1A9307C3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44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5F6A-49E6-4211-84EA-68A79ECE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51345-6337-46E3-94F4-3A725B094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7613-D925-4712-834A-FD6648DB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733D2-813E-49E5-A14C-7239659B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7BEBF-6CBE-44FD-937D-687A915D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4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3FB1E8-0889-4E0F-A788-7173A2254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617BB-1A80-4D09-8314-66DBDC43C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7DCBB-145C-4C91-A781-952057DA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B5ADC-C7FC-4FE2-9692-3435C808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C3F9F-8AED-49C8-BC7D-A736B28E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3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65CC-9C57-4FDC-9290-50614E79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79-F485-4DD9-9073-B6D784134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64E4A-4393-4FDA-B66F-DF7F7229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80A38-1585-4FBB-99E1-3E8BCC9E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4472F-6FCA-4AF1-B1F9-88DE0EFD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36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7860-49DD-4DC2-AE24-34065F50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4CED1-8124-4A7E-A8E8-E210AD8AF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44EA1-7F82-4488-B7BF-ED5746D6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B807-BE04-47EE-B69F-71879344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E61EB-FB9C-4A62-ACCC-39DB9AA4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7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F90C-5974-4C0C-B684-6B716844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E3B9-9CC1-4FC6-9A4C-D4E3A588E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B2F1F-CD85-403B-A5FF-CBC1A28B6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AB320-D069-4355-8855-957602CB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3BE04-1210-495A-8FF5-FACB157B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37AB9-200D-4FB3-BE05-DABEB1EC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00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F0371-B201-4029-8A3C-ED67E902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6C366-0D6F-44AE-B989-1783FB71A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A4AC9-F194-488F-9A73-763A9C265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A9C2A-76EE-4FB6-B3AF-5AD60FD03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F502A-8A43-40F9-A08D-0004380B7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45A3E8-7A2D-48D9-A790-1FBEF558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F7246-FF64-491A-9A8C-3FDB0090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F08DB-10BD-4457-B0A6-F4D709E1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02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532AD-986F-48BD-9551-BC266F4C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21242-ACE5-40E7-ABDD-C9FB5599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B651C-BE4E-40E2-B824-2C61698E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01911-146B-4171-8DFB-AB5264AF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35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49080-7160-4395-BAC7-32624500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C1A45-238A-4BB0-A1D6-4CC2344A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5ADFA-3E82-410E-87B0-0F66DC1A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08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826-C2FF-4834-AE03-9155633F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88159-6160-40F7-8E6F-F9F1C2794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720B4-DD68-4B31-8324-ACA43782B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949A4-8F12-41D9-9A77-BB375289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1E3AC-6FD4-4314-8B85-6521AC74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0E5BD-6167-441A-9D6F-4944EACB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09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C81E-BD26-4F33-AD57-2B2A08FC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94A24-F85F-4635-AEE9-82D8A54C4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972F2-5B11-4E3F-A873-B285669E2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AF07A-6CF2-4040-9543-857BE259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DAF32-5A88-4D90-9B7F-50BBD366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096D1-6900-4C75-A58F-97E88D8F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34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CD4CD-2157-4702-8075-2AE6B084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1CDD8-CB33-492A-95AA-13A2A2DF1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56C3B-032D-4900-A7B2-9205C2499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FA2E-B4D4-4735-B3E7-754CA9EAB782}" type="datetimeFigureOut">
              <a:rPr lang="en-GB" smtClean="0"/>
              <a:t>26/09/2018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B1B4-9B05-47C0-9EA0-1297DF296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AF3C-60C7-431E-AC3F-1BA8D5AEF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1C2D-1DE1-4ADB-9BE2-9A81D78BC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"/><Relationship Id="rId2" Type="http://schemas.openxmlformats.org/officeDocument/2006/relationships/image" Target="../media/image39.jpe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0D214F-392C-4E45-AE09-C1976C504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GB" sz="4400" dirty="0"/>
              <a:t>Prevention &amp; Management of Soft-tissue and Joint Injury</a:t>
            </a:r>
          </a:p>
          <a:p>
            <a:r>
              <a:rPr lang="en-GB" dirty="0">
                <a:solidFill>
                  <a:schemeClr val="accent1"/>
                </a:solidFill>
              </a:rPr>
              <a:t>Paul Monaro</a:t>
            </a:r>
          </a:p>
          <a:p>
            <a:r>
              <a:rPr lang="en-GB" dirty="0">
                <a:solidFill>
                  <a:schemeClr val="accent1"/>
                </a:solidFill>
              </a:rPr>
              <a:t>Sport &amp; Spine Physiotherapist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5A8C27-A5DA-46B3-9D6F-8955BF542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2989"/>
            <a:ext cx="9144000" cy="23876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4800" b="1" dirty="0" err="1">
                <a:solidFill>
                  <a:srgbClr val="FFC000"/>
                </a:solidFill>
              </a:rPr>
              <a:t>Quickway</a:t>
            </a:r>
            <a:r>
              <a:rPr lang="en-US" sz="4800" b="1" dirty="0">
                <a:solidFill>
                  <a:srgbClr val="FFC000"/>
                </a:solidFill>
              </a:rPr>
              <a:t> Safety Forum </a:t>
            </a:r>
            <a:endParaRPr lang="en-AU" sz="4800" b="1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90938-596D-4902-AAC5-ECB047D57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94" y="5374029"/>
            <a:ext cx="21444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0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disabling is a back Injury?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physical injury influenced by</a:t>
            </a:r>
          </a:p>
          <a:p>
            <a:endParaRPr lang="en-GB" dirty="0"/>
          </a:p>
          <a:p>
            <a:r>
              <a:rPr lang="en-GB" dirty="0"/>
              <a:t>Cultural</a:t>
            </a:r>
          </a:p>
          <a:p>
            <a:endParaRPr lang="en-GB" dirty="0"/>
          </a:p>
          <a:p>
            <a:r>
              <a:rPr lang="en-GB" dirty="0"/>
              <a:t>Social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Psychological</a:t>
            </a:r>
          </a:p>
          <a:p>
            <a:pPr lvl="1"/>
            <a:r>
              <a:rPr lang="en-GB" dirty="0"/>
              <a:t>Physical problem but always with psychological consequences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2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23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back Injury?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Psychological influences</a:t>
            </a:r>
          </a:p>
          <a:p>
            <a:pPr lvl="1"/>
            <a:r>
              <a:rPr lang="en-GB" dirty="0"/>
              <a:t>Examples:</a:t>
            </a:r>
          </a:p>
          <a:p>
            <a:pPr lvl="2"/>
            <a:r>
              <a:rPr lang="en-GB" dirty="0"/>
              <a:t>Mother with 8 children – “I’m going to end up in a wheelchair!”</a:t>
            </a:r>
          </a:p>
          <a:p>
            <a:pPr lvl="2"/>
            <a:endParaRPr lang="en-GB" dirty="0"/>
          </a:p>
          <a:p>
            <a:pPr lvl="2"/>
            <a:r>
              <a:rPr lang="en-GB" dirty="0"/>
              <a:t>Ambulance for acute low back pain</a:t>
            </a:r>
          </a:p>
          <a:p>
            <a:pPr lvl="2"/>
            <a:endParaRPr lang="en-GB" dirty="0"/>
          </a:p>
          <a:p>
            <a:pPr lvl="2"/>
            <a:r>
              <a:rPr lang="en-GB" dirty="0"/>
              <a:t>Nail gun accident</a:t>
            </a:r>
            <a:endParaRPr lang="en-AU" dirty="0"/>
          </a:p>
          <a:p>
            <a:pPr lvl="2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4797152"/>
            <a:ext cx="2880320" cy="172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814691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4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7EA0-139B-4ADB-B1E5-2A667B72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2766218"/>
            <a:ext cx="10515600" cy="1325563"/>
          </a:xfrm>
        </p:spPr>
        <p:txBody>
          <a:bodyPr/>
          <a:lstStyle/>
          <a:p>
            <a:r>
              <a:rPr lang="en-GB" dirty="0"/>
              <a:t>		</a:t>
            </a:r>
            <a:r>
              <a:rPr lang="en-GB" b="1" dirty="0"/>
              <a:t>Physical Causes of Back Pain</a:t>
            </a:r>
          </a:p>
        </p:txBody>
      </p:sp>
    </p:spTree>
    <p:extLst>
      <p:ext uri="{BB962C8B-B14F-4D97-AF65-F5344CB8AC3E}">
        <p14:creationId xmlns:p14="http://schemas.microsoft.com/office/powerpoint/2010/main" val="221222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dirty="0"/>
              <a:t>Bending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 Repetitive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 Sustained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1406513"/>
            <a:ext cx="3384376" cy="50029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28" y="5877273"/>
            <a:ext cx="1271073" cy="6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38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Prolonged or repetitive bending: </a:t>
            </a:r>
          </a:p>
          <a:p>
            <a:pPr marL="0" indent="0">
              <a:buNone/>
            </a:pPr>
            <a:r>
              <a:rPr lang="en-GB" dirty="0"/>
              <a:t>	- Muscles switch off. </a:t>
            </a:r>
          </a:p>
          <a:p>
            <a:pPr marL="0" indent="0">
              <a:buNone/>
            </a:pPr>
            <a:r>
              <a:rPr lang="en-GB" dirty="0"/>
              <a:t>	   20 minutes of slouched</a:t>
            </a:r>
          </a:p>
          <a:p>
            <a:pPr marL="0" indent="0">
              <a:buNone/>
            </a:pPr>
            <a:r>
              <a:rPr lang="en-GB" dirty="0"/>
              <a:t>             sitting or full bending </a:t>
            </a:r>
          </a:p>
          <a:p>
            <a:pPr marL="0" indent="0">
              <a:buNone/>
            </a:pPr>
            <a:r>
              <a:rPr lang="en-GB" dirty="0"/>
              <a:t>             resulted in muscle </a:t>
            </a:r>
          </a:p>
          <a:p>
            <a:pPr marL="0" indent="0">
              <a:buNone/>
            </a:pPr>
            <a:r>
              <a:rPr lang="en-GB" dirty="0"/>
              <a:t>             ‘shut-down’ for over </a:t>
            </a:r>
          </a:p>
          <a:p>
            <a:pPr marL="0" indent="0">
              <a:buNone/>
            </a:pPr>
            <a:r>
              <a:rPr lang="en-GB" dirty="0"/>
              <a:t>             7 hours </a:t>
            </a:r>
          </a:p>
          <a:p>
            <a:pPr marL="0" indent="0">
              <a:buNone/>
            </a:pPr>
            <a:r>
              <a:rPr lang="en-GB" dirty="0"/>
              <a:t>                 (Jackson et al 2001)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2204865"/>
            <a:ext cx="2583523" cy="3840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6066525"/>
            <a:ext cx="1224136" cy="6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0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6C26-7775-40EC-94BC-F417D8ED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Bending &amp; Twisting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7B08BC-4C51-4DAA-A9D2-044E01BCE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06" y="1524000"/>
            <a:ext cx="24892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A238E-0E97-4B68-9A9A-B4D66C7B7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67" y="2103728"/>
            <a:ext cx="3758870" cy="28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0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0" y="1772815"/>
            <a:ext cx="5238406" cy="37417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9" y="1406770"/>
            <a:ext cx="5095863" cy="4352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94" y="5949280"/>
            <a:ext cx="1214214" cy="6178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EBEBE9-6DE9-4E4A-B7C6-43579E4A95FB}"/>
              </a:ext>
            </a:extLst>
          </p:cNvPr>
          <p:cNvSpPr/>
          <p:nvPr/>
        </p:nvSpPr>
        <p:spPr>
          <a:xfrm>
            <a:off x="2986380" y="5797880"/>
            <a:ext cx="282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 (Mawston &amp; Boocock 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38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are the Dangers to our Backs?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Lifting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Poor technique / wrong for situation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Off the ground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Load and size of object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Lowering:  Research shows that up to 2/3  of lifting-related injuries come from </a:t>
            </a:r>
            <a:r>
              <a:rPr lang="en-GB" i="1" dirty="0"/>
              <a:t>lowering</a:t>
            </a:r>
            <a:r>
              <a:rPr lang="en-GB" dirty="0"/>
              <a:t> rather than lifting a load</a:t>
            </a:r>
            <a:endParaRPr lang="en-AU" dirty="0"/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83" y="5805264"/>
            <a:ext cx="1419817" cy="7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We Bend Our Knees?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Squat lifting - sometimes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38" y="2204863"/>
            <a:ext cx="7515505" cy="4103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64626"/>
            <a:ext cx="1352366" cy="6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73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Problems with Bending from the Knees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370172" cy="5141168"/>
          </a:xfrm>
        </p:spPr>
        <p:txBody>
          <a:bodyPr/>
          <a:lstStyle/>
          <a:p>
            <a:r>
              <a:rPr lang="en-GB" dirty="0"/>
              <a:t> Off balance – can’t lift heavy weights</a:t>
            </a:r>
          </a:p>
          <a:p>
            <a:r>
              <a:rPr lang="en-GB" dirty="0"/>
              <a:t> A lot of people bend the back more</a:t>
            </a:r>
          </a:p>
          <a:p>
            <a:r>
              <a:rPr lang="en-GB" dirty="0"/>
              <a:t> Strain on the knees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280384"/>
            <a:ext cx="5191476" cy="3460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6063268"/>
            <a:ext cx="1332525" cy="6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Paul Monaro</a:t>
            </a:r>
          </a:p>
          <a:p>
            <a:pPr marL="0" indent="0">
              <a:buNone/>
            </a:pPr>
            <a:r>
              <a:rPr lang="en-GB" dirty="0"/>
              <a:t>- Degree in Physiotherapy, University of Sydney, 1986</a:t>
            </a:r>
          </a:p>
          <a:p>
            <a:pPr>
              <a:buFontTx/>
              <a:buChar char="-"/>
            </a:pPr>
            <a:r>
              <a:rPr lang="en-GB" dirty="0"/>
              <a:t>Post-Graduate qualifications in Spinal and in Sports Physiotherapy.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27 years running private practice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50% case load is low back pain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High case load of shoulder and knee injuries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776" y="5598942"/>
            <a:ext cx="1756654" cy="8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01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Bend?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The answer: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There is no 1 correct way. </a:t>
            </a:r>
          </a:p>
          <a:p>
            <a:pPr lvl="2"/>
            <a:r>
              <a:rPr lang="en-GB" dirty="0"/>
              <a:t>Varies for each situation</a:t>
            </a:r>
          </a:p>
          <a:p>
            <a:pPr lvl="2"/>
            <a:r>
              <a:rPr lang="en-GB" dirty="0"/>
              <a:t>Varies for each person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Prevent injury by developing expertise / constantly adapting to each different situation.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Master bending from the hips and keeping the back straight.</a:t>
            </a:r>
          </a:p>
          <a:p>
            <a:pPr marL="914400" lvl="2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Dangers to our Backs?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GB" sz="4800" dirty="0"/>
          </a:p>
          <a:p>
            <a:endParaRPr lang="en-GB" sz="4800" dirty="0"/>
          </a:p>
          <a:p>
            <a:r>
              <a:rPr lang="en-GB" sz="3600" dirty="0"/>
              <a:t>Research also shows that up to 20% of back injuries occur with pushing or pulling an object or load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24178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is injured?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432064" cy="4781128"/>
          </a:xfrm>
        </p:spPr>
        <p:txBody>
          <a:bodyPr/>
          <a:lstStyle/>
          <a:p>
            <a:r>
              <a:rPr lang="en-GB" dirty="0"/>
              <a:t> Bending / twisting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878811"/>
            <a:ext cx="1436944" cy="731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2348880"/>
            <a:ext cx="3121255" cy="388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7" y="2181014"/>
            <a:ext cx="35909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5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is injured?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Prolonged or repetitive bending:</a:t>
            </a:r>
          </a:p>
          <a:p>
            <a:pPr lvl="1"/>
            <a:r>
              <a:rPr lang="en-GB" dirty="0"/>
              <a:t> What happens in the disc? ‘Bulge concept’.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852937"/>
            <a:ext cx="6120680" cy="3713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7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13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822139" y="720043"/>
            <a:ext cx="6858000" cy="54179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46" y="187752"/>
            <a:ext cx="3697255" cy="64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297BD-46E1-4E85-A04F-4EF936A4A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954" y="3023919"/>
            <a:ext cx="10515600" cy="1325563"/>
          </a:xfrm>
        </p:spPr>
        <p:txBody>
          <a:bodyPr/>
          <a:lstStyle/>
          <a:p>
            <a:r>
              <a:rPr lang="en-GB" b="1" dirty="0"/>
              <a:t>  Individual Causes of Back Injury</a:t>
            </a:r>
          </a:p>
        </p:txBody>
      </p:sp>
    </p:spTree>
    <p:extLst>
      <p:ext uri="{BB962C8B-B14F-4D97-AF65-F5344CB8AC3E}">
        <p14:creationId xmlns:p14="http://schemas.microsoft.com/office/powerpoint/2010/main" val="2923196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58" y="96749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Poor fitness / back muscle endurance</a:t>
            </a:r>
          </a:p>
          <a:p>
            <a:pPr marL="457200" lvl="1" indent="0">
              <a:buNone/>
            </a:pPr>
            <a:r>
              <a:rPr lang="en-GB" dirty="0"/>
              <a:t> </a:t>
            </a:r>
          </a:p>
          <a:p>
            <a:pPr lvl="1"/>
            <a:r>
              <a:rPr lang="en-GB" dirty="0"/>
              <a:t>Poor flexibility</a:t>
            </a:r>
          </a:p>
          <a:p>
            <a:pPr lvl="1">
              <a:buFontTx/>
              <a:buChar char="-"/>
            </a:pPr>
            <a:r>
              <a:rPr lang="en-GB" b="1" dirty="0"/>
              <a:t>Tight clothes</a:t>
            </a:r>
          </a:p>
          <a:p>
            <a:pPr lvl="1">
              <a:buFontTx/>
              <a:buChar char="-"/>
            </a:pPr>
            <a:r>
              <a:rPr lang="en-GB" dirty="0"/>
              <a:t>Equipment – Tool belts; Reel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Too much flexibility in back / poor technique (see below)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5708777"/>
            <a:ext cx="1640398" cy="834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68A7B-98DE-47E8-AD25-DC5C40D1C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392" y="2228950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6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48680"/>
            <a:ext cx="3922538" cy="58317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537231"/>
            <a:ext cx="449309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21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16632"/>
            <a:ext cx="4845625" cy="1143000"/>
          </a:xfrm>
        </p:spPr>
        <p:txBody>
          <a:bodyPr>
            <a:normAutofit/>
          </a:bodyPr>
          <a:lstStyle/>
          <a:p>
            <a:r>
              <a:rPr lang="en-GB" sz="3600" dirty="0"/>
              <a:t>Individual Causes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/>
          <a:lstStyle/>
          <a:p>
            <a:r>
              <a:rPr lang="en-GB" dirty="0"/>
              <a:t> Prolonged sitting</a:t>
            </a:r>
          </a:p>
          <a:p>
            <a:pPr marL="0" indent="0">
              <a:buNone/>
            </a:pPr>
            <a:r>
              <a:rPr lang="en-GB" sz="2400" dirty="0"/>
              <a:t>How we sit determines how we move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AU" sz="2400" dirty="0"/>
              <a:t>A study of apprentice construction</a:t>
            </a:r>
          </a:p>
          <a:p>
            <a:pPr marL="457200" lvl="1" indent="0">
              <a:buNone/>
            </a:pPr>
            <a:r>
              <a:rPr lang="en-AU" dirty="0"/>
              <a:t>workers showed that those who </a:t>
            </a:r>
          </a:p>
          <a:p>
            <a:pPr marL="457200" lvl="1" indent="0">
              <a:buNone/>
            </a:pPr>
            <a:r>
              <a:rPr lang="en-AU" dirty="0"/>
              <a:t>adopted sedentary postures </a:t>
            </a:r>
          </a:p>
          <a:p>
            <a:pPr marL="457200" lvl="1" indent="0">
              <a:buNone/>
            </a:pPr>
            <a:r>
              <a:rPr lang="en-AU" dirty="0"/>
              <a:t>outside of work had a three </a:t>
            </a:r>
          </a:p>
          <a:p>
            <a:pPr marL="457200" lvl="1" indent="0">
              <a:buNone/>
            </a:pPr>
            <a:r>
              <a:rPr lang="en-AU" dirty="0"/>
              <a:t>times greater risk for </a:t>
            </a:r>
          </a:p>
          <a:p>
            <a:pPr marL="457200" lvl="1" indent="0">
              <a:buNone/>
            </a:pPr>
            <a:r>
              <a:rPr lang="en-AU" dirty="0"/>
              <a:t>developing work-related LBP</a:t>
            </a:r>
          </a:p>
          <a:p>
            <a:pPr marL="457200" lvl="1" indent="0">
              <a:buNone/>
            </a:pPr>
            <a:r>
              <a:rPr lang="en-GB" dirty="0"/>
              <a:t>                  (</a:t>
            </a:r>
            <a:r>
              <a:rPr lang="en-AU" dirty="0" err="1"/>
              <a:t>Merlino</a:t>
            </a:r>
            <a:r>
              <a:rPr lang="en-AU" dirty="0"/>
              <a:t> et al 2003)</a:t>
            </a:r>
          </a:p>
          <a:p>
            <a:pPr marL="457200" lvl="1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300808"/>
            <a:ext cx="3369822" cy="4493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976668"/>
            <a:ext cx="1295442" cy="659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40432"/>
            <a:ext cx="171447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61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Individual causes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 First 1 – 2 hours in the morning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Discs swollen with fluid, more vulnerable to bending injury.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Drive to work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 Drive Home  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979110"/>
            <a:ext cx="1295442" cy="6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E5CF-2969-4AFA-B032-090C85BF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Construction Industry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337D4-0EAA-4E84-BB0A-1CB48727F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High Case Load</a:t>
            </a:r>
          </a:p>
          <a:p>
            <a:endParaRPr lang="en-GB" dirty="0"/>
          </a:p>
          <a:p>
            <a:r>
              <a:rPr lang="en-GB" dirty="0"/>
              <a:t>Research</a:t>
            </a:r>
          </a:p>
          <a:p>
            <a:endParaRPr lang="en-GB" dirty="0"/>
          </a:p>
          <a:p>
            <a:r>
              <a:rPr lang="en-GB" dirty="0"/>
              <a:t>Consultancy re Injury Prevention</a:t>
            </a:r>
          </a:p>
          <a:p>
            <a:endParaRPr lang="en-GB" dirty="0"/>
          </a:p>
          <a:p>
            <a:r>
              <a:rPr lang="en-GB" dirty="0"/>
              <a:t>Design of Morning Warm-up</a:t>
            </a:r>
          </a:p>
          <a:p>
            <a:endParaRPr lang="en-GB" dirty="0"/>
          </a:p>
          <a:p>
            <a:r>
              <a:rPr lang="en-GB" dirty="0"/>
              <a:t>Education Supervisors and Trainees</a:t>
            </a:r>
          </a:p>
          <a:p>
            <a:endParaRPr lang="en-GB" dirty="0"/>
          </a:p>
          <a:p>
            <a:r>
              <a:rPr lang="en-GB" dirty="0"/>
              <a:t>Musculoskeletal Screening</a:t>
            </a:r>
          </a:p>
        </p:txBody>
      </p:sp>
    </p:spTree>
    <p:extLst>
      <p:ext uri="{BB962C8B-B14F-4D97-AF65-F5344CB8AC3E}">
        <p14:creationId xmlns:p14="http://schemas.microsoft.com/office/powerpoint/2010/main" val="3374251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Problems with Incorrect or Prolonged Bending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5520" y="1600200"/>
            <a:ext cx="8435280" cy="506916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Discs – ‘bulge’</a:t>
            </a:r>
          </a:p>
          <a:p>
            <a:r>
              <a:rPr lang="en-GB" dirty="0"/>
              <a:t>Ligaments – ‘creep’ </a:t>
            </a:r>
          </a:p>
          <a:p>
            <a:r>
              <a:rPr lang="en-GB" dirty="0"/>
              <a:t>Over-bending early means </a:t>
            </a:r>
          </a:p>
          <a:p>
            <a:pPr marL="0" indent="0">
              <a:buNone/>
            </a:pPr>
            <a:r>
              <a:rPr lang="en-GB" dirty="0"/>
              <a:t>     stress is carried throughout </a:t>
            </a:r>
          </a:p>
          <a:p>
            <a:pPr marL="0" indent="0">
              <a:buNone/>
            </a:pPr>
            <a:r>
              <a:rPr lang="en-GB" dirty="0"/>
              <a:t>     the movement.</a:t>
            </a:r>
          </a:p>
          <a:p>
            <a:r>
              <a:rPr lang="en-GB" dirty="0"/>
              <a:t>Muscles – ‘off-switch’ </a:t>
            </a:r>
          </a:p>
          <a:p>
            <a:pPr marL="0" indent="0">
              <a:buNone/>
            </a:pPr>
            <a:r>
              <a:rPr lang="en-GB" dirty="0"/>
              <a:t>	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89" y="1628350"/>
            <a:ext cx="3720196" cy="48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5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is worse?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78539" y="856759"/>
            <a:ext cx="3371380" cy="449314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683430"/>
            <a:ext cx="3318917" cy="493431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11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Individual Causes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Fatigue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Muscles less supportive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Movements become ‘lazy’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Revert to old habits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5864698"/>
            <a:ext cx="1333999" cy="6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09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2" y="606136"/>
            <a:ext cx="6410178" cy="4819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40A11-F4D4-46E1-BB40-63B8162B8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4" y="606136"/>
            <a:ext cx="5647622" cy="467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1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Solutions?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Being work ready – warm-up (not stretching)</a:t>
            </a:r>
          </a:p>
          <a:p>
            <a:r>
              <a:rPr lang="en-GB" b="1" dirty="0"/>
              <a:t>Fitness</a:t>
            </a:r>
            <a:r>
              <a:rPr lang="en-GB" dirty="0"/>
              <a:t> for work 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86" y="5832864"/>
            <a:ext cx="1352366" cy="688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8D4BE-D7C5-466D-8DFF-F7FAC82F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65" y="2914524"/>
            <a:ext cx="5505156" cy="35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05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85BC9-40D7-47CF-85E1-2FC7DF3B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265"/>
            <a:ext cx="10515600" cy="5290698"/>
          </a:xfrm>
        </p:spPr>
        <p:txBody>
          <a:bodyPr/>
          <a:lstStyle/>
          <a:p>
            <a:r>
              <a:rPr lang="en-GB" sz="4000" dirty="0"/>
              <a:t>Counteracting the ‘bulge’ </a:t>
            </a:r>
          </a:p>
          <a:p>
            <a:pPr marL="0" indent="0">
              <a:buNone/>
            </a:pPr>
            <a:endParaRPr lang="en-GB" sz="4000" dirty="0"/>
          </a:p>
          <a:p>
            <a:pPr lvl="1"/>
            <a:r>
              <a:rPr lang="en-GB" dirty="0"/>
              <a:t> Regular </a:t>
            </a:r>
          </a:p>
          <a:p>
            <a:pPr marL="457200" lvl="1" indent="0">
              <a:buNone/>
            </a:pPr>
            <a:r>
              <a:rPr lang="en-GB" dirty="0"/>
              <a:t>straightening and </a:t>
            </a:r>
          </a:p>
          <a:p>
            <a:pPr marL="457200" lvl="1" indent="0">
              <a:buNone/>
            </a:pPr>
            <a:r>
              <a:rPr lang="en-GB" dirty="0"/>
              <a:t>arching the back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Don’t arch fully</a:t>
            </a:r>
          </a:p>
          <a:p>
            <a:pPr lvl="1"/>
            <a:r>
              <a:rPr lang="en-GB" dirty="0"/>
              <a:t>Keep muscles relaxed  </a:t>
            </a:r>
            <a:endParaRPr lang="en-AU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B3365-90B3-41B3-A2FB-C2923E773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91" y="2303584"/>
            <a:ext cx="3737992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9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Solutions?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Regular change of position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Rotating jobs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Good technique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Physical Fitness for the job – workers responsibility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6001270"/>
            <a:ext cx="1208350" cy="6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3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Solutions?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Care in the morning</a:t>
            </a:r>
          </a:p>
          <a:p>
            <a:pPr lvl="1"/>
            <a:r>
              <a:rPr lang="en-GB" dirty="0"/>
              <a:t> Risk of bending / lifting straight after drive to work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Change of position / job, especially end of shift or when tired. </a:t>
            </a:r>
          </a:p>
          <a:p>
            <a:pPr marL="457200" lvl="1" indent="0">
              <a:buNone/>
            </a:pPr>
            <a:r>
              <a:rPr lang="en-GB" dirty="0"/>
              <a:t>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800386"/>
            <a:ext cx="1280358" cy="6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4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Solutions?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Technique</a:t>
            </a:r>
          </a:p>
          <a:p>
            <a:r>
              <a:rPr lang="en-GB" dirty="0"/>
              <a:t>Practice</a:t>
            </a:r>
          </a:p>
          <a:p>
            <a:r>
              <a:rPr lang="en-GB" dirty="0"/>
              <a:t>Adaptability</a:t>
            </a:r>
          </a:p>
          <a:p>
            <a:r>
              <a:rPr lang="en-GB" dirty="0"/>
              <a:t>Variation for each task</a:t>
            </a:r>
          </a:p>
          <a:p>
            <a:r>
              <a:rPr lang="en-GB" dirty="0"/>
              <a:t>Load close to Centre of Gravity</a:t>
            </a:r>
          </a:p>
          <a:p>
            <a:r>
              <a:rPr lang="en-GB" dirty="0"/>
              <a:t>Identify positions that are most common &amp; demanding – look for solutions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7217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Solutions?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you do outside of work?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276873"/>
            <a:ext cx="2114550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1" y="254873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Musculoskeletal Screening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1823" y="2266554"/>
            <a:ext cx="4525963" cy="3394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7846" y="2179412"/>
            <a:ext cx="4625554" cy="34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2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should a worker do if they Injure their back?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491502" cy="5034302"/>
          </a:xfrm>
        </p:spPr>
        <p:txBody>
          <a:bodyPr/>
          <a:lstStyle/>
          <a:p>
            <a:r>
              <a:rPr lang="en-GB" dirty="0"/>
              <a:t> First few days important: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Notify supervisor</a:t>
            </a:r>
          </a:p>
          <a:p>
            <a:pPr lvl="1"/>
            <a:r>
              <a:rPr lang="en-GB" i="1" dirty="0"/>
              <a:t>Temporary</a:t>
            </a:r>
            <a:r>
              <a:rPr lang="en-GB" dirty="0"/>
              <a:t> avoidance of bending / lifting</a:t>
            </a:r>
          </a:p>
          <a:p>
            <a:pPr lvl="1"/>
            <a:r>
              <a:rPr lang="en-GB" dirty="0"/>
              <a:t> Minimal sitting</a:t>
            </a:r>
          </a:p>
          <a:p>
            <a:pPr lvl="1"/>
            <a:r>
              <a:rPr lang="en-GB" dirty="0"/>
              <a:t> Walking  / stay active</a:t>
            </a:r>
          </a:p>
          <a:p>
            <a:pPr lvl="1"/>
            <a:r>
              <a:rPr lang="en-GB" dirty="0"/>
              <a:t> Not too much bed rest, except to sleep</a:t>
            </a:r>
          </a:p>
          <a:p>
            <a:pPr lvl="1"/>
            <a:r>
              <a:rPr lang="en-GB" dirty="0"/>
              <a:t> Seek expert advice / positive outlook / early RTW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82948"/>
            <a:ext cx="1280358" cy="6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7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much time off work?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How much time off work?</a:t>
            </a:r>
          </a:p>
          <a:p>
            <a:pPr lvl="1"/>
            <a:r>
              <a:rPr lang="en-GB" dirty="0"/>
              <a:t>10% LBP / 25% LBP &amp; sciatica still off work at 3 months			  (Anderson et al 1983)</a:t>
            </a:r>
          </a:p>
          <a:p>
            <a:pPr lvl="1"/>
            <a:r>
              <a:rPr lang="en-GB" dirty="0"/>
              <a:t>By 3-4 weeks off work there is a 10 to 20% risk of long-term incapacity	             (Waddell 2004)</a:t>
            </a:r>
          </a:p>
          <a:p>
            <a:pPr lvl="1"/>
            <a:endParaRPr lang="en-GB" dirty="0"/>
          </a:p>
          <a:p>
            <a:r>
              <a:rPr lang="en-GB" dirty="0"/>
              <a:t>Essentially, the longer a person is off work with LBP, the lower the chance they will ever return -  There is a “disastrous impact of prolonged time off work”	        (Krause et al 1999; Waddell 2004)</a:t>
            </a:r>
          </a:p>
          <a:p>
            <a:pPr lvl="1"/>
            <a:endParaRPr lang="en-GB" dirty="0"/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3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GB" sz="4800" dirty="0"/>
            </a:br>
            <a:r>
              <a:rPr lang="en-GB" sz="4800" dirty="0"/>
              <a:t>How much time off work?</a:t>
            </a:r>
            <a:br>
              <a:rPr lang="en-GB" sz="4800" dirty="0"/>
            </a:br>
            <a:endParaRPr lang="en-A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 the flip-side, recovery was found to be significantly quicker when</a:t>
            </a:r>
          </a:p>
          <a:p>
            <a:endParaRPr lang="en-GB" dirty="0"/>
          </a:p>
          <a:p>
            <a:pPr lvl="1"/>
            <a:r>
              <a:rPr lang="en-GB" dirty="0"/>
              <a:t>Early RTW programme implemented</a:t>
            </a:r>
          </a:p>
          <a:p>
            <a:pPr lvl="1"/>
            <a:r>
              <a:rPr lang="en-GB" dirty="0"/>
              <a:t>Health care practitioner encouraged early return and gave optimistic prognosis</a:t>
            </a:r>
          </a:p>
          <a:p>
            <a:pPr lvl="1"/>
            <a:r>
              <a:rPr lang="en-GB" dirty="0"/>
              <a:t>Patient undertook a work rehabilitation programme</a:t>
            </a:r>
          </a:p>
          <a:p>
            <a:pPr marL="457200" lvl="1" indent="0">
              <a:buNone/>
            </a:pPr>
            <a:r>
              <a:rPr lang="en-GB" dirty="0"/>
              <a:t>					(</a:t>
            </a:r>
            <a:r>
              <a:rPr lang="en-GB" dirty="0" err="1"/>
              <a:t>Steenstra</a:t>
            </a:r>
            <a:r>
              <a:rPr lang="en-GB" dirty="0"/>
              <a:t> et al 2015)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0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the at risk workers?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Past history LBP, especially if time off work 				                                           (Watson et al 1998)</a:t>
            </a:r>
          </a:p>
          <a:p>
            <a:r>
              <a:rPr lang="en-GB" dirty="0"/>
              <a:t>Any past injury with substantial time off work 					                      (Turner et al 2008)</a:t>
            </a:r>
          </a:p>
          <a:p>
            <a:r>
              <a:rPr lang="en-GB" dirty="0"/>
              <a:t>Psychosocial factors (may be apparent later)</a:t>
            </a:r>
          </a:p>
          <a:p>
            <a:r>
              <a:rPr lang="en-GB" dirty="0"/>
              <a:t>Poor job satisfaction                                                       	                    			(</a:t>
            </a:r>
            <a:r>
              <a:rPr lang="en-GB" dirty="0" err="1"/>
              <a:t>Steenstra</a:t>
            </a:r>
            <a:r>
              <a:rPr lang="en-GB" dirty="0"/>
              <a:t> et al 2013; Turner et al 2008)</a:t>
            </a:r>
          </a:p>
          <a:p>
            <a:r>
              <a:rPr lang="en-GB" dirty="0"/>
              <a:t>Poor general health, other injuries                 	  	                       			(</a:t>
            </a:r>
            <a:r>
              <a:rPr lang="en-GB" dirty="0" err="1"/>
              <a:t>Nordin</a:t>
            </a:r>
            <a:r>
              <a:rPr lang="en-GB" dirty="0"/>
              <a:t> et al 2002; Turner et al 2008)</a:t>
            </a:r>
          </a:p>
          <a:p>
            <a:r>
              <a:rPr lang="en-GB" dirty="0"/>
              <a:t>Older age (experienced)		                (Steenstra et al 2015)</a:t>
            </a:r>
          </a:p>
          <a:p>
            <a:r>
              <a:rPr lang="en-GB" dirty="0"/>
              <a:t>Inexperienced</a:t>
            </a:r>
          </a:p>
          <a:p>
            <a:r>
              <a:rPr lang="en-GB" dirty="0"/>
              <a:t>Those given inappropriate advice from health care provider (extended time off)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49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It’s Not Just About the Back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30 to 40% of construction workers develop neck, mid-back or shoulder problems.</a:t>
            </a:r>
          </a:p>
          <a:p>
            <a:pPr marL="0" indent="0">
              <a:buNone/>
            </a:pPr>
            <a:r>
              <a:rPr lang="en-GB" dirty="0"/>
              <a:t>		                   (</a:t>
            </a:r>
            <a:r>
              <a:rPr lang="en-GB" dirty="0" err="1"/>
              <a:t>Holmstrom</a:t>
            </a:r>
            <a:r>
              <a:rPr lang="en-GB" dirty="0"/>
              <a:t> et al 1992)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Hands / wrists – repetitive use of hand tools; lack of protective equipment or guards.</a:t>
            </a:r>
          </a:p>
          <a:p>
            <a:endParaRPr lang="en-GB" dirty="0"/>
          </a:p>
          <a:p>
            <a:r>
              <a:rPr lang="en-GB" dirty="0"/>
              <a:t>Knees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5837030"/>
            <a:ext cx="1424374" cy="7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Shoulders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Long Levers</a:t>
            </a:r>
          </a:p>
          <a:p>
            <a:r>
              <a:rPr lang="en-GB" dirty="0"/>
              <a:t>Prolonged working overhead</a:t>
            </a:r>
          </a:p>
          <a:p>
            <a:pPr lvl="1"/>
            <a:r>
              <a:rPr lang="en-GB" dirty="0"/>
              <a:t> Shoulders &amp; neck vulnerable			“Rotator cuff”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Back also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16" y="3175034"/>
            <a:ext cx="2637183" cy="3471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796548"/>
            <a:ext cx="1295442" cy="659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3C4EA-8D07-41F7-816E-B3D59A21F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268371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4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Knees					</a:t>
            </a:r>
            <a:r>
              <a:rPr lang="en-GB" sz="3200" dirty="0"/>
              <a:t>Knee-cap joint and meniscus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813" y="1825625"/>
            <a:ext cx="10803987" cy="4351338"/>
          </a:xfrm>
        </p:spPr>
        <p:txBody>
          <a:bodyPr>
            <a:normAutofit/>
          </a:bodyPr>
          <a:lstStyle/>
          <a:p>
            <a:r>
              <a:rPr lang="en-GB" dirty="0"/>
              <a:t>Kneeling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Squatting</a:t>
            </a:r>
          </a:p>
          <a:p>
            <a:endParaRPr lang="en-GB" dirty="0"/>
          </a:p>
          <a:p>
            <a:r>
              <a:rPr lang="en-GB" dirty="0"/>
              <a:t>Protecting the back!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Knee pads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36" y="1346589"/>
            <a:ext cx="3089240" cy="3403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67801"/>
            <a:ext cx="1352366" cy="68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BF196-E3B0-4177-A724-8865DCB7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87" y="2405063"/>
            <a:ext cx="4064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62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BD6F-7165-455C-B907-913EE820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/>
              <a:t>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B13E8-C9DC-48DB-A615-F0C902C7F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Rest	</a:t>
            </a:r>
            <a:r>
              <a:rPr lang="en-GB" dirty="0"/>
              <a:t>		Variable!!</a:t>
            </a:r>
          </a:p>
          <a:p>
            <a:endParaRPr lang="en-GB" dirty="0"/>
          </a:p>
          <a:p>
            <a:r>
              <a:rPr lang="en-GB" b="1" dirty="0"/>
              <a:t>Ice </a:t>
            </a:r>
            <a:r>
              <a:rPr lang="en-GB" dirty="0"/>
              <a:t>			20 min every 1-2 hours, 2-3 days</a:t>
            </a:r>
          </a:p>
          <a:p>
            <a:endParaRPr lang="en-GB" dirty="0"/>
          </a:p>
          <a:p>
            <a:r>
              <a:rPr lang="en-GB" b="1" dirty="0"/>
              <a:t>Compression</a:t>
            </a:r>
            <a:r>
              <a:rPr lang="en-GB" dirty="0"/>
              <a:t>	Bandage / strapping </a:t>
            </a:r>
          </a:p>
          <a:p>
            <a:endParaRPr lang="en-GB" dirty="0"/>
          </a:p>
          <a:p>
            <a:r>
              <a:rPr lang="en-GB" b="1" dirty="0"/>
              <a:t>Elevation</a:t>
            </a:r>
            <a:r>
              <a:rPr lang="en-GB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0934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Musculoskeletal Screening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3661117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Results: </a:t>
            </a:r>
          </a:p>
          <a:p>
            <a:pPr lvl="1"/>
            <a:r>
              <a:rPr lang="en-GB" b="1" dirty="0"/>
              <a:t>low back endurance </a:t>
            </a:r>
            <a:r>
              <a:rPr lang="en-GB" dirty="0"/>
              <a:t>for the group</a:t>
            </a:r>
            <a:r>
              <a:rPr lang="en-GB" b="1" dirty="0"/>
              <a:t> </a:t>
            </a:r>
            <a:r>
              <a:rPr lang="en-GB" dirty="0"/>
              <a:t>was on average 70% of healthy average = potential risk for LBP.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Other endurance test scores: thigh endurance 48%; side abs 64%; front abs 64%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6123721"/>
            <a:ext cx="1295442" cy="6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0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Incidence of LBP in Construction Workers</a:t>
            </a:r>
            <a:br>
              <a:rPr lang="en-GB" dirty="0"/>
            </a:b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	</a:t>
            </a:r>
          </a:p>
          <a:p>
            <a:pPr marL="0" indent="0">
              <a:buNone/>
            </a:pPr>
            <a:r>
              <a:rPr lang="en-GB" sz="1600" dirty="0"/>
              <a:t>	</a:t>
            </a:r>
          </a:p>
          <a:p>
            <a:pPr marL="0" indent="0">
              <a:buNone/>
            </a:pPr>
            <a:r>
              <a:rPr lang="en-GB" sz="1600" dirty="0"/>
              <a:t>	In the general population, the lifetime incidence of LBP is 80%, while for construction workers the lifetime incidence is 90%. 			(</a:t>
            </a:r>
            <a:r>
              <a:rPr lang="en-GB" sz="1600" dirty="0" err="1"/>
              <a:t>Perich</a:t>
            </a:r>
            <a:r>
              <a:rPr lang="en-GB" sz="1600" dirty="0"/>
              <a:t> et al 2011) 				</a:t>
            </a:r>
          </a:p>
          <a:p>
            <a:pPr marL="0" indent="0">
              <a:buNone/>
            </a:pPr>
            <a:r>
              <a:rPr lang="en-GB" sz="1600" dirty="0"/>
              <a:t>	The incidence of LBP was found to be 50% higher in construction workers than in other industrial workers.			        (Adams &amp; Hutton, 1981)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	</a:t>
            </a:r>
            <a:r>
              <a:rPr lang="en-AU" sz="1600" dirty="0"/>
              <a:t>In injury surveys, up to 66% of  construction workers had suffered from LBP in the previous 12 months and </a:t>
            </a:r>
            <a:r>
              <a:rPr lang="en-AU" sz="1600" b="1" dirty="0"/>
              <a:t>over 30% had experienced LBP during the previous week</a:t>
            </a:r>
            <a:r>
              <a:rPr lang="en-AU" sz="1600" dirty="0"/>
              <a:t>. </a:t>
            </a:r>
          </a:p>
          <a:p>
            <a:pPr marL="0" indent="0">
              <a:buNone/>
            </a:pPr>
            <a:r>
              <a:rPr lang="en-AU" sz="1600" dirty="0"/>
              <a:t>		(Ergonomics Manual for Mason Tenders, 2000; Goldsheyder et al 2004) </a:t>
            </a: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r>
              <a:rPr lang="en-AU" sz="1600" dirty="0"/>
              <a:t>	In apprentice construction workers, 54.4% reported injuries to the lower back. </a:t>
            </a:r>
          </a:p>
          <a:p>
            <a:pPr marL="0" indent="0">
              <a:buNone/>
            </a:pPr>
            <a:r>
              <a:rPr lang="en-AU" sz="1600" dirty="0"/>
              <a:t>						             (</a:t>
            </a:r>
            <a:r>
              <a:rPr lang="en-AU" sz="1600" dirty="0" err="1"/>
              <a:t>Merlino</a:t>
            </a:r>
            <a:r>
              <a:rPr lang="en-AU" sz="1600" dirty="0"/>
              <a:t> et al 2003)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800386"/>
            <a:ext cx="1280358" cy="6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9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Incidence of LBP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2</a:t>
            </a:r>
            <a:r>
              <a:rPr lang="en-GB" baseline="30000" dirty="0"/>
              <a:t>rd</a:t>
            </a:r>
            <a:r>
              <a:rPr lang="en-GB" dirty="0"/>
              <a:t> most common cause work sick days (behind cold &amp; flu)           (Steenstra et al 2013)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WC patients with LBP had average 17 days off work; those with LBP &amp; ‘sciatica’, av. 48 days</a:t>
            </a:r>
          </a:p>
          <a:p>
            <a:pPr marL="0" indent="0">
              <a:buNone/>
            </a:pPr>
            <a:r>
              <a:rPr lang="en-GB" dirty="0"/>
              <a:t>					Mahmud et al 2000)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back pain?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Part of life</a:t>
            </a:r>
          </a:p>
          <a:p>
            <a:endParaRPr lang="en-GB" dirty="0"/>
          </a:p>
          <a:p>
            <a:r>
              <a:rPr lang="en-GB" dirty="0"/>
              <a:t>Part of construction work – 90% of workers</a:t>
            </a:r>
          </a:p>
          <a:p>
            <a:endParaRPr lang="en-GB" dirty="0"/>
          </a:p>
          <a:p>
            <a:r>
              <a:rPr lang="en-GB" dirty="0"/>
              <a:t>Injuries are generally not serious and recovery is mostly quick</a:t>
            </a:r>
          </a:p>
          <a:p>
            <a:endParaRPr lang="en-GB" dirty="0"/>
          </a:p>
          <a:p>
            <a:r>
              <a:rPr lang="en-GB" dirty="0"/>
              <a:t>Something to be respected &amp; ‘worked around’</a:t>
            </a:r>
          </a:p>
          <a:p>
            <a:endParaRPr lang="en-GB" dirty="0"/>
          </a:p>
          <a:p>
            <a:r>
              <a:rPr lang="en-GB" dirty="0"/>
              <a:t>Aim to minimise stress where possible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600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back Injury?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sprain or strain </a:t>
            </a:r>
          </a:p>
          <a:p>
            <a:endParaRPr lang="en-GB" dirty="0"/>
          </a:p>
          <a:p>
            <a:r>
              <a:rPr lang="en-GB" dirty="0"/>
              <a:t>Can affect discs, joint, ligament, muscles, or nerves </a:t>
            </a:r>
          </a:p>
          <a:p>
            <a:endParaRPr lang="en-GB" dirty="0"/>
          </a:p>
          <a:p>
            <a:r>
              <a:rPr lang="en-GB" dirty="0"/>
              <a:t>Pain does not always mean damage</a:t>
            </a:r>
          </a:p>
          <a:p>
            <a:endParaRPr lang="en-GB" dirty="0"/>
          </a:p>
          <a:p>
            <a:r>
              <a:rPr lang="en-GB" dirty="0"/>
              <a:t>Some back pain is inevitable in construction work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5997253"/>
            <a:ext cx="1224136" cy="6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3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17948</TotalTime>
  <Words>991</Words>
  <Application>Microsoft Office PowerPoint</Application>
  <PresentationFormat>Widescreen</PresentationFormat>
  <Paragraphs>295</Paragraphs>
  <Slides>47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Quickway Safety Forum </vt:lpstr>
      <vt:lpstr>Background</vt:lpstr>
      <vt:lpstr>Construction Industry Experience</vt:lpstr>
      <vt:lpstr>Musculoskeletal Screening</vt:lpstr>
      <vt:lpstr>Musculoskeletal Screening</vt:lpstr>
      <vt:lpstr>  Incidence of LBP in Construction Workers </vt:lpstr>
      <vt:lpstr>Incidence of LBP</vt:lpstr>
      <vt:lpstr>What is back pain?</vt:lpstr>
      <vt:lpstr>What is a back Injury?</vt:lpstr>
      <vt:lpstr>How disabling is a back Injury?</vt:lpstr>
      <vt:lpstr>What is a back Injury?</vt:lpstr>
      <vt:lpstr>  Physical Causes of Back Pain</vt:lpstr>
      <vt:lpstr>    Bending  - Repetitive  - Sustained</vt:lpstr>
      <vt:lpstr>PowerPoint Presentation</vt:lpstr>
      <vt:lpstr>Bending &amp; Twisting</vt:lpstr>
      <vt:lpstr>Lifting</vt:lpstr>
      <vt:lpstr>What are the Dangers to our Backs?</vt:lpstr>
      <vt:lpstr>Why Do We Bend Our Knees?</vt:lpstr>
      <vt:lpstr>Problems with Bending from the Knees</vt:lpstr>
      <vt:lpstr>How Do We Bend?</vt:lpstr>
      <vt:lpstr>What are the Dangers to our Backs?</vt:lpstr>
      <vt:lpstr>What is injured?</vt:lpstr>
      <vt:lpstr>What is injured?</vt:lpstr>
      <vt:lpstr>PowerPoint Presentation</vt:lpstr>
      <vt:lpstr>  Individual Causes of Back Injury</vt:lpstr>
      <vt:lpstr>PowerPoint Presentation</vt:lpstr>
      <vt:lpstr>PowerPoint Presentation</vt:lpstr>
      <vt:lpstr>Individual Causes</vt:lpstr>
      <vt:lpstr>Individual causes</vt:lpstr>
      <vt:lpstr>Problems with Incorrect or Prolonged Bending</vt:lpstr>
      <vt:lpstr>Which is worse?</vt:lpstr>
      <vt:lpstr>Individual Causes</vt:lpstr>
      <vt:lpstr>PowerPoint Presentation</vt:lpstr>
      <vt:lpstr>What Are The Solutions?</vt:lpstr>
      <vt:lpstr>PowerPoint Presentation</vt:lpstr>
      <vt:lpstr>What Are The Solutions?</vt:lpstr>
      <vt:lpstr>What Are The Solutions?</vt:lpstr>
      <vt:lpstr>What Are The Solutions?</vt:lpstr>
      <vt:lpstr>What are the Solutions?</vt:lpstr>
      <vt:lpstr>What should a worker do if they Injure their back?</vt:lpstr>
      <vt:lpstr>How much time off work?</vt:lpstr>
      <vt:lpstr> How much time off work? </vt:lpstr>
      <vt:lpstr>Who are the at risk workers?</vt:lpstr>
      <vt:lpstr>It’s Not Just About the Back</vt:lpstr>
      <vt:lpstr>Shoulders</vt:lpstr>
      <vt:lpstr>Knees     Knee-cap joint and meniscus</vt:lpstr>
      <vt:lpstr>RICE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Quickway Safety Forum </dc:title>
  <dc:creator>Paul</dc:creator>
  <cp:lastModifiedBy>Paul Monano</cp:lastModifiedBy>
  <cp:revision>42</cp:revision>
  <dcterms:created xsi:type="dcterms:W3CDTF">2018-09-12T22:55:12Z</dcterms:created>
  <dcterms:modified xsi:type="dcterms:W3CDTF">2018-10-02T21:22:24Z</dcterms:modified>
</cp:coreProperties>
</file>